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F00C-088D-408F-8948-B7A25B6436C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BCC6-5DA1-429A-B2E3-72117378B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58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F00C-088D-408F-8948-B7A25B6436C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BCC6-5DA1-429A-B2E3-72117378B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6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F00C-088D-408F-8948-B7A25B6436C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BCC6-5DA1-429A-B2E3-72117378B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6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F00C-088D-408F-8948-B7A25B6436C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BCC6-5DA1-429A-B2E3-72117378B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30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F00C-088D-408F-8948-B7A25B6436C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BCC6-5DA1-429A-B2E3-72117378B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4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F00C-088D-408F-8948-B7A25B6436C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BCC6-5DA1-429A-B2E3-72117378B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73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F00C-088D-408F-8948-B7A25B6436C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BCC6-5DA1-429A-B2E3-72117378B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8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F00C-088D-408F-8948-B7A25B6436C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BCC6-5DA1-429A-B2E3-72117378B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75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F00C-088D-408F-8948-B7A25B6436C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BCC6-5DA1-429A-B2E3-72117378B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3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F00C-088D-408F-8948-B7A25B6436C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BCC6-5DA1-429A-B2E3-72117378B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8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2F00C-088D-408F-8948-B7A25B6436C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8BCC6-5DA1-429A-B2E3-72117378B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66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2F00C-088D-408F-8948-B7A25B6436C8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8BCC6-5DA1-429A-B2E3-72117378B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5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695700" y="135255"/>
            <a:ext cx="3314700" cy="1728788"/>
          </a:xfrm>
          <a:prstGeom prst="roundRect">
            <a:avLst/>
          </a:prstGeom>
          <a:solidFill>
            <a:schemeClr val="bg1"/>
          </a:solidFill>
          <a:ln w="889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endParaRPr lang="en-US" sz="825">
              <a:ea typeface="Calibri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1" y="1371601"/>
            <a:ext cx="3101816" cy="6215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563"/>
              </a:spcAft>
            </a:pPr>
            <a:r>
              <a:rPr lang="en-US" sz="1500" dirty="0">
                <a:solidFill>
                  <a:srgbClr val="F052AC"/>
                </a:solidFill>
                <a:latin typeface="HelloDotStick" panose="02000603000000000000" pitchFamily="2" charset="0"/>
                <a:ea typeface="HelloDotStick" panose="02000603000000000000" pitchFamily="2" charset="0"/>
                <a:cs typeface="Times New Roman"/>
              </a:rPr>
              <a:t>Mrs. David’s Newsletter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984683" y="317659"/>
            <a:ext cx="2846546" cy="2623185"/>
          </a:xfrm>
          <a:prstGeom prst="roundRect">
            <a:avLst/>
          </a:prstGeom>
          <a:noFill/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endParaRPr lang="en-US" sz="825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654743" y="2189322"/>
            <a:ext cx="2111216" cy="4554379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78"/>
              </a:spcAft>
            </a:pPr>
            <a:r>
              <a:rPr lang="en-US" sz="1500" dirty="0">
                <a:solidFill>
                  <a:srgbClr val="7030A0"/>
                </a:solidFill>
                <a:latin typeface="HelloDotStick" panose="02000603000000000000" pitchFamily="2" charset="0"/>
                <a:ea typeface="HelloDotStick" panose="02000603000000000000" pitchFamily="2" charset="0"/>
                <a:cs typeface="Times New Roman"/>
              </a:rPr>
              <a:t>Words to Study</a:t>
            </a:r>
          </a:p>
          <a:p>
            <a:pPr algn="ctr">
              <a:spcAft>
                <a:spcPts val="107"/>
              </a:spcAft>
            </a:pPr>
            <a:r>
              <a:rPr lang="en-US" sz="1500" dirty="0">
                <a:solidFill>
                  <a:srgbClr val="F052AC"/>
                </a:solidFill>
                <a:latin typeface="HelloDotStick" panose="02000603000000000000" pitchFamily="2" charset="0"/>
                <a:ea typeface="HelloDotStick" panose="02000603000000000000" pitchFamily="2" charset="0"/>
                <a:cs typeface="Times New Roman" panose="02020603050405020304" pitchFamily="18" charset="0"/>
              </a:rPr>
              <a:t>No Words or Homework the Rest of the School Year</a:t>
            </a:r>
          </a:p>
          <a:p>
            <a:pPr algn="ctr">
              <a:spcAft>
                <a:spcPts val="107"/>
              </a:spcAft>
            </a:pPr>
            <a:endParaRPr lang="en-US" sz="1500" dirty="0">
              <a:solidFill>
                <a:srgbClr val="F052AC"/>
              </a:solidFill>
              <a:latin typeface="HelloDotStick" panose="02000603000000000000" pitchFamily="2" charset="0"/>
              <a:ea typeface="HelloDotStick" panose="02000603000000000000" pitchFamily="2" charset="0"/>
              <a:cs typeface="Times New Roman" panose="02020603050405020304" pitchFamily="18" charset="0"/>
            </a:endParaRPr>
          </a:p>
          <a:p>
            <a:pPr algn="ctr">
              <a:spcAft>
                <a:spcPts val="107"/>
              </a:spcAft>
            </a:pPr>
            <a:r>
              <a:rPr lang="en-US" sz="1500" dirty="0">
                <a:solidFill>
                  <a:srgbClr val="7030A0"/>
                </a:solidFill>
                <a:latin typeface="HelloDotStick" panose="02000603000000000000" pitchFamily="2" charset="0"/>
                <a:ea typeface="HelloDotStick" panose="02000603000000000000" pitchFamily="2" charset="0"/>
                <a:cs typeface="Times New Roman" panose="02020603050405020304" pitchFamily="18" charset="0"/>
              </a:rPr>
              <a:t>Important Dates:</a:t>
            </a:r>
          </a:p>
          <a:p>
            <a:pPr algn="ctr">
              <a:spcAft>
                <a:spcPts val="107"/>
              </a:spcAft>
            </a:pPr>
            <a:r>
              <a:rPr lang="en-US" sz="1500" b="1" dirty="0">
                <a:solidFill>
                  <a:srgbClr val="F052AC"/>
                </a:solidFill>
                <a:latin typeface="HelloDotStick" panose="02000603000000000000" pitchFamily="2" charset="0"/>
                <a:ea typeface="HelloDotStick" panose="02000603000000000000" pitchFamily="2" charset="0"/>
                <a:cs typeface="Times New Roman" panose="02020603050405020304" pitchFamily="18" charset="0"/>
              </a:rPr>
              <a:t>May </a:t>
            </a:r>
            <a:r>
              <a:rPr lang="en-US" sz="1500" b="1" dirty="0">
                <a:solidFill>
                  <a:srgbClr val="F052AC"/>
                </a:solidFill>
                <a:latin typeface="HelloDotStick" panose="02000603000000000000" pitchFamily="2" charset="0"/>
                <a:ea typeface="HelloDotStick" panose="02000603000000000000" pitchFamily="2" charset="0"/>
                <a:cs typeface="Times New Roman" panose="02020603050405020304" pitchFamily="18" charset="0"/>
              </a:rPr>
              <a:t>21-Reading Rodeo Popsicle Party</a:t>
            </a:r>
          </a:p>
          <a:p>
            <a:pPr algn="ctr">
              <a:spcAft>
                <a:spcPts val="107"/>
              </a:spcAft>
            </a:pPr>
            <a:r>
              <a:rPr lang="en-US" sz="1500" b="1" dirty="0">
                <a:solidFill>
                  <a:srgbClr val="F052AC"/>
                </a:solidFill>
                <a:latin typeface="HelloDotStick" panose="02000603000000000000" pitchFamily="2" charset="0"/>
                <a:ea typeface="HelloDotStick" panose="02000603000000000000" pitchFamily="2" charset="0"/>
                <a:cs typeface="Times New Roman" panose="02020603050405020304" pitchFamily="18" charset="0"/>
              </a:rPr>
              <a:t>May 28-No School</a:t>
            </a:r>
          </a:p>
          <a:p>
            <a:pPr algn="ctr">
              <a:spcAft>
                <a:spcPts val="107"/>
              </a:spcAft>
            </a:pPr>
            <a:r>
              <a:rPr lang="en-US" sz="1500" b="1" dirty="0">
                <a:solidFill>
                  <a:srgbClr val="F052AC"/>
                </a:solidFill>
                <a:latin typeface="HelloDotStick" panose="02000603000000000000" pitchFamily="2" charset="0"/>
                <a:ea typeface="HelloDotStick" panose="02000603000000000000" pitchFamily="2" charset="0"/>
                <a:cs typeface="Times New Roman" panose="02020603050405020304" pitchFamily="18" charset="0"/>
              </a:rPr>
              <a:t>May 30-Last </a:t>
            </a:r>
            <a:r>
              <a:rPr lang="en-US" sz="1500" b="1" dirty="0">
                <a:solidFill>
                  <a:srgbClr val="F052AC"/>
                </a:solidFill>
                <a:latin typeface="HelloDotStick" panose="02000603000000000000" pitchFamily="2" charset="0"/>
                <a:ea typeface="HelloDotStick" panose="02000603000000000000" pitchFamily="2" charset="0"/>
                <a:cs typeface="Times New Roman" panose="02020603050405020304" pitchFamily="18" charset="0"/>
              </a:rPr>
              <a:t>Day</a:t>
            </a:r>
          </a:p>
          <a:p>
            <a:pPr algn="ctr">
              <a:spcAft>
                <a:spcPts val="107"/>
              </a:spcAft>
            </a:pPr>
            <a:endParaRPr lang="en-US" sz="1500" b="1" dirty="0">
              <a:solidFill>
                <a:srgbClr val="F052AC"/>
              </a:solidFill>
              <a:latin typeface="HelloDotStick" panose="02000603000000000000" pitchFamily="2" charset="0"/>
              <a:ea typeface="HelloDotStick" panose="02000603000000000000" pitchFamily="2" charset="0"/>
              <a:cs typeface="Times New Roman" panose="02020603050405020304" pitchFamily="18" charset="0"/>
            </a:endParaRPr>
          </a:p>
          <a:p>
            <a:pPr algn="ctr">
              <a:spcAft>
                <a:spcPts val="107"/>
              </a:spcAft>
            </a:pPr>
            <a:r>
              <a:rPr lang="en-US" sz="1200" dirty="0">
                <a:solidFill>
                  <a:srgbClr val="00B0F0"/>
                </a:solidFill>
                <a:latin typeface="HelloDotStick" panose="02000603000000000000" pitchFamily="2" charset="0"/>
                <a:ea typeface="HelloDotStick" panose="02000603000000000000" pitchFamily="2" charset="0"/>
                <a:cs typeface="Times New Roman" panose="02020603050405020304" pitchFamily="18" charset="0"/>
              </a:rPr>
              <a:t>Please visit our websites for more updates and information </a:t>
            </a:r>
          </a:p>
          <a:p>
            <a:pPr algn="ctr">
              <a:spcAft>
                <a:spcPts val="107"/>
              </a:spcAft>
            </a:pPr>
            <a:r>
              <a:rPr lang="en-US" sz="1200" dirty="0">
                <a:solidFill>
                  <a:srgbClr val="00B0F0"/>
                </a:solidFill>
                <a:latin typeface="HelloDotStick" panose="02000603000000000000" pitchFamily="2" charset="0"/>
                <a:ea typeface="HelloDotStick" panose="02000603000000000000" pitchFamily="2" charset="0"/>
                <a:cs typeface="Times New Roman" panose="02020603050405020304" pitchFamily="18" charset="0"/>
              </a:rPr>
              <a:t>Fkefirstgrade.weebly.com</a:t>
            </a:r>
          </a:p>
          <a:p>
            <a:pPr algn="ctr">
              <a:spcAft>
                <a:spcPts val="107"/>
              </a:spcAft>
            </a:pPr>
            <a:r>
              <a:rPr lang="en-US" sz="1200" dirty="0">
                <a:solidFill>
                  <a:srgbClr val="00B0F0"/>
                </a:solidFill>
                <a:latin typeface="HelloDotStick" panose="02000603000000000000" pitchFamily="2" charset="0"/>
                <a:ea typeface="HelloDotStick" panose="02000603000000000000" pitchFamily="2" charset="0"/>
                <a:cs typeface="Times New Roman" panose="02020603050405020304" pitchFamily="18" charset="0"/>
              </a:rPr>
              <a:t>Mrsdavids1stgrade.shutterfly.com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867401" y="2956308"/>
            <a:ext cx="2686049" cy="1720251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107"/>
              </a:spcAft>
            </a:pPr>
            <a:r>
              <a:rPr lang="en-US" sz="1350" b="1" dirty="0">
                <a:solidFill>
                  <a:srgbClr val="00B0F0"/>
                </a:solidFill>
                <a:latin typeface="HelloDotStick" panose="02000603000000000000" pitchFamily="2" charset="0"/>
                <a:ea typeface="HelloDotStick" panose="02000603000000000000" pitchFamily="2" charset="0"/>
              </a:rPr>
              <a:t>This will be the last newsletter of the year.  I have loved teaching your children.  They have been a great class and I will miss being their teacher.  I hope everyone has a wonderful summer.</a:t>
            </a:r>
            <a:endParaRPr lang="en-US" sz="1350" b="1" dirty="0">
              <a:solidFill>
                <a:srgbClr val="F052AC"/>
              </a:solidFill>
              <a:latin typeface="HelloDotStick" panose="02000603000000000000" pitchFamily="2" charset="0"/>
              <a:ea typeface="HelloDotStick" panose="02000603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898996" y="4879732"/>
            <a:ext cx="2684621" cy="1778186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>
                <a:solidFill>
                  <a:srgbClr val="7030A0"/>
                </a:solidFill>
                <a:latin typeface="HelloJunieB" panose="02000603000000000000" pitchFamily="2" charset="0"/>
                <a:ea typeface="HelloJunieB" panose="02000603000000000000" pitchFamily="2" charset="0"/>
              </a:rPr>
              <a:t>In reading, we will be </a:t>
            </a:r>
            <a:r>
              <a:rPr lang="en-US" sz="1350" dirty="0">
                <a:solidFill>
                  <a:srgbClr val="7030A0"/>
                </a:solidFill>
                <a:latin typeface="HelloJunieB" panose="02000603000000000000" pitchFamily="2" charset="0"/>
                <a:ea typeface="HelloJunieB" panose="02000603000000000000" pitchFamily="2" charset="0"/>
              </a:rPr>
              <a:t>reviewing strategies and retelling. </a:t>
            </a:r>
            <a:r>
              <a:rPr lang="en-US" sz="1350" dirty="0">
                <a:solidFill>
                  <a:srgbClr val="00B0F0"/>
                </a:solidFill>
                <a:latin typeface="HelloJunieB" panose="02000603000000000000" pitchFamily="2" charset="0"/>
                <a:ea typeface="HelloJunieB" panose="02000603000000000000" pitchFamily="2" charset="0"/>
              </a:rPr>
              <a:t>In math, we will </a:t>
            </a:r>
            <a:r>
              <a:rPr lang="en-US" sz="1350" dirty="0">
                <a:solidFill>
                  <a:srgbClr val="00B0F0"/>
                </a:solidFill>
                <a:latin typeface="HelloJunieB" panose="02000603000000000000" pitchFamily="2" charset="0"/>
                <a:ea typeface="HelloJunieB" panose="02000603000000000000" pitchFamily="2" charset="0"/>
              </a:rPr>
              <a:t>be reviewing what we have learned in 1</a:t>
            </a:r>
            <a:r>
              <a:rPr lang="en-US" sz="1350" baseline="30000" dirty="0">
                <a:solidFill>
                  <a:srgbClr val="00B0F0"/>
                </a:solidFill>
                <a:latin typeface="HelloJunieB" panose="02000603000000000000" pitchFamily="2" charset="0"/>
                <a:ea typeface="HelloJunieB" panose="02000603000000000000" pitchFamily="2" charset="0"/>
              </a:rPr>
              <a:t>st</a:t>
            </a:r>
            <a:r>
              <a:rPr lang="en-US" sz="1350" dirty="0">
                <a:solidFill>
                  <a:srgbClr val="00B0F0"/>
                </a:solidFill>
                <a:latin typeface="HelloJunieB" panose="02000603000000000000" pitchFamily="2" charset="0"/>
                <a:ea typeface="HelloJunieB" panose="02000603000000000000" pitchFamily="2" charset="0"/>
              </a:rPr>
              <a:t> grade..  </a:t>
            </a:r>
            <a:r>
              <a:rPr lang="en-US" sz="1350" dirty="0">
                <a:solidFill>
                  <a:srgbClr val="F052AC"/>
                </a:solidFill>
                <a:latin typeface="HelloJunieB" panose="02000603000000000000" pitchFamily="2" charset="0"/>
                <a:ea typeface="HelloJunieB" panose="02000603000000000000" pitchFamily="2" charset="0"/>
              </a:rPr>
              <a:t>In writing, we will be doing end of the year activities.</a:t>
            </a:r>
          </a:p>
          <a:p>
            <a:pPr algn="ctr"/>
            <a:r>
              <a:rPr lang="en-US" sz="1350" dirty="0">
                <a:solidFill>
                  <a:srgbClr val="F052AC"/>
                </a:solidFill>
                <a:latin typeface="HelloJunieB" panose="02000603000000000000" pitchFamily="2" charset="0"/>
                <a:ea typeface="HelloJunieB" panose="02000603000000000000" pitchFamily="2" charset="0"/>
              </a:rPr>
              <a:t> </a:t>
            </a:r>
            <a:endParaRPr lang="en-US" sz="1350" b="1" dirty="0">
              <a:solidFill>
                <a:srgbClr val="C00000"/>
              </a:solidFill>
              <a:latin typeface="HelloJunieB" panose="02000603000000000000" pitchFamily="2" charset="0"/>
              <a:ea typeface="HelloJunieB" panose="02000603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 rot="16200000">
            <a:off x="4862553" y="4031554"/>
            <a:ext cx="1894046" cy="32146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n-US" sz="1350" b="1" dirty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IMPORTANT INFO</a:t>
            </a:r>
            <a:endParaRPr lang="en-US" sz="825" dirty="0">
              <a:ea typeface="Calibri"/>
              <a:cs typeface="Times New Roman"/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3524251" y="329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3524250" y="3429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524250" y="1607344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" name="Rounded Rectangle 9"/>
          <p:cNvSpPr/>
          <p:nvPr/>
        </p:nvSpPr>
        <p:spPr>
          <a:xfrm>
            <a:off x="7124700" y="57151"/>
            <a:ext cx="1416368" cy="31861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750"/>
              </a:spcAft>
            </a:pPr>
            <a:r>
              <a:rPr lang="en-US" sz="1200" b="1" dirty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May 21, 2018</a:t>
            </a:r>
            <a:endParaRPr lang="en-US" sz="788" dirty="0">
              <a:ea typeface="Calibri"/>
              <a:cs typeface="Times New Roman"/>
            </a:endParaRPr>
          </a:p>
        </p:txBody>
      </p:sp>
      <p:pic>
        <p:nvPicPr>
          <p:cNvPr id="10244" name="Picture 4" descr="Blue Star Bee Holding a Blank Sig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2091"/>
            <a:ext cx="1610439" cy="262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 rot="1144649">
            <a:off x="7428183" y="616721"/>
            <a:ext cx="1075849" cy="988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78"/>
              </a:spcAft>
            </a:pPr>
            <a:r>
              <a:rPr lang="en-US" sz="900" dirty="0">
                <a:solidFill>
                  <a:schemeClr val="tx1"/>
                </a:solidFill>
                <a:latin typeface="pencilPete FONT"/>
                <a:ea typeface="Calibri"/>
                <a:cs typeface="Times New Roman"/>
              </a:rPr>
              <a:t>Mrs. David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78"/>
              </a:spcAft>
            </a:pPr>
            <a:r>
              <a:rPr lang="en-US" sz="900" dirty="0">
                <a:solidFill>
                  <a:schemeClr val="tx1"/>
                </a:solidFill>
                <a:latin typeface="pencilPete FONT"/>
                <a:ea typeface="Calibri"/>
                <a:cs typeface="Times New Roman"/>
              </a:rPr>
              <a:t>1</a:t>
            </a:r>
            <a:r>
              <a:rPr lang="en-US" sz="900" baseline="30000" dirty="0">
                <a:solidFill>
                  <a:schemeClr val="tx1"/>
                </a:solidFill>
                <a:latin typeface="pencilPete FONT"/>
                <a:ea typeface="Calibri"/>
                <a:cs typeface="Times New Roman"/>
              </a:rPr>
              <a:t>st</a:t>
            </a:r>
            <a:r>
              <a:rPr lang="en-US" sz="900" dirty="0">
                <a:solidFill>
                  <a:schemeClr val="tx1"/>
                </a:solidFill>
                <a:latin typeface="pencilPete FONT"/>
                <a:ea typeface="Calibri"/>
                <a:cs typeface="Times New Roman"/>
              </a:rPr>
              <a:t> grade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78"/>
              </a:spcAft>
            </a:pPr>
            <a:r>
              <a:rPr lang="en-US" sz="900" dirty="0">
                <a:solidFill>
                  <a:schemeClr val="tx1"/>
                </a:solidFill>
                <a:latin typeface="pencilPete FONT"/>
                <a:ea typeface="Calibri"/>
                <a:cs typeface="Times New Roman"/>
              </a:rPr>
              <a:t>adavid@nafcs.k12.in.us</a:t>
            </a:r>
            <a:endParaRPr lang="en-US" sz="9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78"/>
              </a:spcAft>
            </a:pPr>
            <a:r>
              <a:rPr lang="en-US" sz="900" dirty="0">
                <a:solidFill>
                  <a:schemeClr val="tx1"/>
                </a:solidFill>
                <a:latin typeface="pencilPete FONT"/>
                <a:ea typeface="Calibri"/>
                <a:cs typeface="Times New Roman"/>
              </a:rPr>
              <a:t>812-542-5505</a:t>
            </a:r>
            <a:endParaRPr lang="en-US" sz="825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pic>
        <p:nvPicPr>
          <p:cNvPr id="10246" name="Picture 6" descr="Bee Frie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57162"/>
            <a:ext cx="2857500" cy="1450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May Butterfly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654"/>
          <a:stretch/>
        </p:blipFill>
        <p:spPr bwMode="auto">
          <a:xfrm>
            <a:off x="4548976" y="882253"/>
            <a:ext cx="1623863" cy="694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Bee with Green Star Antenn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8474">
            <a:off x="8102578" y="6092254"/>
            <a:ext cx="538089" cy="651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08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HelloDotStick</vt:lpstr>
      <vt:lpstr>HelloJunieB</vt:lpstr>
      <vt:lpstr>pencilPete FONT</vt:lpstr>
      <vt:lpstr>Times New Roman</vt:lpstr>
      <vt:lpstr>Office Theme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David</dc:creator>
  <cp:lastModifiedBy>April David</cp:lastModifiedBy>
  <cp:revision>1</cp:revision>
  <dcterms:created xsi:type="dcterms:W3CDTF">2018-05-14T17:57:55Z</dcterms:created>
  <dcterms:modified xsi:type="dcterms:W3CDTF">2018-05-14T17:58:04Z</dcterms:modified>
</cp:coreProperties>
</file>